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  <p:sldMasterId id="2147483678" r:id="rId2"/>
    <p:sldMasterId id="2147483666" r:id="rId3"/>
  </p:sldMasterIdLst>
  <p:notesMasterIdLst>
    <p:notesMasterId r:id="rId23"/>
  </p:notesMasterIdLst>
  <p:handoutMasterIdLst>
    <p:handoutMasterId r:id="rId24"/>
  </p:handoutMasterIdLst>
  <p:sldIdLst>
    <p:sldId id="256" r:id="rId4"/>
    <p:sldId id="296" r:id="rId5"/>
    <p:sldId id="1246" r:id="rId6"/>
    <p:sldId id="1241" r:id="rId7"/>
    <p:sldId id="1242" r:id="rId8"/>
    <p:sldId id="1228" r:id="rId9"/>
    <p:sldId id="1231" r:id="rId10"/>
    <p:sldId id="1229" r:id="rId11"/>
    <p:sldId id="1232" r:id="rId12"/>
    <p:sldId id="1234" r:id="rId13"/>
    <p:sldId id="1235" r:id="rId14"/>
    <p:sldId id="1236" r:id="rId15"/>
    <p:sldId id="1237" r:id="rId16"/>
    <p:sldId id="1233" r:id="rId17"/>
    <p:sldId id="1238" r:id="rId18"/>
    <p:sldId id="1239" r:id="rId19"/>
    <p:sldId id="1240" r:id="rId20"/>
    <p:sldId id="1245" r:id="rId21"/>
    <p:sldId id="280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636CBEC-1A99-474C-9BD4-E50836F44F3F}">
          <p14:sldIdLst>
            <p14:sldId id="256"/>
            <p14:sldId id="296"/>
            <p14:sldId id="1246"/>
            <p14:sldId id="1241"/>
            <p14:sldId id="1242"/>
            <p14:sldId id="1228"/>
            <p14:sldId id="1231"/>
            <p14:sldId id="1229"/>
            <p14:sldId id="1232"/>
            <p14:sldId id="1234"/>
            <p14:sldId id="1235"/>
            <p14:sldId id="1236"/>
            <p14:sldId id="1237"/>
            <p14:sldId id="1233"/>
            <p14:sldId id="1238"/>
            <p14:sldId id="1239"/>
            <p14:sldId id="1240"/>
            <p14:sldId id="124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7436A2"/>
    <a:srgbClr val="BD63C5"/>
    <a:srgbClr val="C7C8CA"/>
    <a:srgbClr val="FFFFFF"/>
    <a:srgbClr val="4F81BD"/>
    <a:srgbClr val="C0D2E7"/>
    <a:srgbClr val="17AE7B"/>
    <a:srgbClr val="92D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1" autoAdjust="0"/>
    <p:restoredTop sz="87422" autoAdjust="0"/>
  </p:normalViewPr>
  <p:slideViewPr>
    <p:cSldViewPr snapToGrid="0" snapToObjects="1">
      <p:cViewPr varScale="1">
        <p:scale>
          <a:sx n="167" d="100"/>
          <a:sy n="167" d="100"/>
        </p:scale>
        <p:origin x="184" y="6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8" d="100"/>
          <a:sy n="128" d="100"/>
        </p:scale>
        <p:origin x="3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6242E2C-4E5D-074B-AA27-FA15085AF5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AC7B88-D176-B74A-99A1-37D35F5DC1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47515-4279-1848-8F8F-356D3FC03490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4A78C4-3029-1148-AC39-665262AC21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87CB69-9EF2-B641-A048-B941CF4450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B656-3B4B-5449-8271-5BD9D66B41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1438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EA624-2C2D-AB48-8457-19C3EDCC4917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ED721-D225-EA42-B368-4257611E5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4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2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真实世界较难获取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67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dirty="0"/>
              <a:t>﻿We use </a:t>
            </a:r>
            <a:r>
              <a:rPr kumimoji="1" lang="en" altLang="zh-CN" sz="1200" dirty="0" err="1"/>
              <a:t>HRNet</a:t>
            </a:r>
            <a:r>
              <a:rPr kumimoji="1" lang="en" altLang="zh-CN" sz="1200" dirty="0"/>
              <a:t>  pretrained on </a:t>
            </a:r>
            <a:r>
              <a:rPr kumimoji="1" lang="en" altLang="zh-CN" sz="1200" dirty="0" err="1"/>
              <a:t>CityScapes</a:t>
            </a:r>
            <a:r>
              <a:rPr kumimoji="1" lang="en" altLang="zh-CN" sz="1200" dirty="0"/>
              <a:t> dataset to extract the semantic mask from real- world images.</a:t>
            </a:r>
            <a:endParaRPr kumimoji="1"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ED721-D225-EA42-B368-4257611E5E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8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1130banma-PPT应用-3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"/>
            <a:ext cx="9144000" cy="5142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956" y="1049043"/>
            <a:ext cx="6113852" cy="527539"/>
          </a:xfrm>
        </p:spPr>
        <p:txBody>
          <a:bodyPr>
            <a:noAutofit/>
          </a:bodyPr>
          <a:lstStyle>
            <a:lvl1pPr algn="l">
              <a:defRPr sz="3500" b="0" i="0">
                <a:solidFill>
                  <a:srgbClr val="00B48D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主标题</a:t>
            </a:r>
            <a:r>
              <a:rPr lang="en-US" altLang="zh-CN" dirty="0"/>
              <a:t> 33-35pt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5955" y="1582533"/>
            <a:ext cx="6154167" cy="433538"/>
          </a:xfr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</a:t>
            </a:r>
            <a:r>
              <a:rPr lang="en-US" altLang="zh-CN" dirty="0"/>
              <a:t> 18-20pt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5955" y="2175331"/>
            <a:ext cx="5408335" cy="768132"/>
          </a:xfrm>
        </p:spPr>
        <p:txBody>
          <a:bodyPr>
            <a:normAutofit/>
          </a:bodyPr>
          <a:lstStyle>
            <a:lvl1pPr marL="0" indent="0">
              <a:buNone/>
              <a:defRPr lang="en-US" sz="1100" b="0" i="0" kern="1200" dirty="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演讲人</a:t>
            </a:r>
            <a:r>
              <a:rPr lang="zh-CN" altLang="zh-CN" dirty="0"/>
              <a:t>／</a:t>
            </a:r>
            <a:r>
              <a:rPr lang="zh-CN" altLang="en-US" dirty="0"/>
              <a:t>时间</a:t>
            </a:r>
            <a:r>
              <a:rPr lang="en-US" altLang="zh-CN" dirty="0"/>
              <a:t> 11-14pt</a:t>
            </a:r>
            <a:endParaRPr lang="en-US" dirty="0"/>
          </a:p>
        </p:txBody>
      </p:sp>
      <p:pic>
        <p:nvPicPr>
          <p:cNvPr id="5" name="Picture 4" descr="161130banma-PPT应用-2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21" y="458405"/>
            <a:ext cx="1751720" cy="8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47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0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6/2/21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36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91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79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80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6/2/21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9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4DAA7-8F82-3644-B353-54A2FD325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BEC043-4103-6A47-933F-4090C3CBC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80E5CB-B30A-E544-A9A0-6C39AF8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97659D-549C-094E-AA3A-F77E2D16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7B48CF-80EB-EB41-863D-AAB2DFAC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968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5991D-25EE-3C4C-9C35-C6917636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584FB-5D98-DF49-B812-6580302FF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737FC1-B1FC-3349-91D9-CC2180D3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DBFB50-F9C4-684B-9598-4A1D954E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D56BA0-3FBA-844B-9CFA-AAFBB063F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572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1F47D-97D7-5044-B213-23B010C2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509E3B-6185-D245-857B-2AEC74DF5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9790E9-D8C7-B94B-934D-7329AAE8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3E1D35-5BA7-1D4A-91B4-EB07B0F7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31209-C3F4-BA41-A967-980E1424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2070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90B57-4C28-A24D-8EFE-9667A41A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589D5E-290F-8D44-9108-44958EC66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B50C26-7007-D74C-9BE3-23CACD113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0919D6-CD35-F94B-8D02-A2BB334F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DFF40B-4B60-F842-9A21-540B6EEF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7312E3-652D-3C4D-A125-BDCCC9DA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308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1130banma-PPT应用-2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"/>
            <a:ext cx="9144000" cy="5142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956" y="1049043"/>
            <a:ext cx="6113852" cy="527539"/>
          </a:xfrm>
        </p:spPr>
        <p:txBody>
          <a:bodyPr>
            <a:noAutofit/>
          </a:bodyPr>
          <a:lstStyle>
            <a:lvl1pPr algn="l">
              <a:defRPr sz="3500" b="0" i="0">
                <a:solidFill>
                  <a:srgbClr val="00B48D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主标题</a:t>
            </a:r>
            <a:r>
              <a:rPr lang="en-US" altLang="zh-CN" dirty="0"/>
              <a:t> 33-35pt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5955" y="1582533"/>
            <a:ext cx="6154167" cy="433538"/>
          </a:xfr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</a:t>
            </a:r>
            <a:r>
              <a:rPr lang="en-US" altLang="zh-CN" dirty="0"/>
              <a:t> 18-20pt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5955" y="2175331"/>
            <a:ext cx="5408335" cy="768132"/>
          </a:xfrm>
        </p:spPr>
        <p:txBody>
          <a:bodyPr>
            <a:normAutofit/>
          </a:bodyPr>
          <a:lstStyle>
            <a:lvl1pPr marL="0" indent="0">
              <a:buNone/>
              <a:defRPr lang="en-US" sz="1100" b="0" i="0" kern="1200" dirty="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演讲人</a:t>
            </a:r>
            <a:r>
              <a:rPr lang="zh-CN" altLang="zh-CN" dirty="0"/>
              <a:t>／</a:t>
            </a:r>
            <a:r>
              <a:rPr lang="zh-CN" altLang="en-US" dirty="0"/>
              <a:t>时间</a:t>
            </a:r>
            <a:r>
              <a:rPr lang="en-US" altLang="zh-CN" dirty="0"/>
              <a:t> 11-14pt</a:t>
            </a:r>
            <a:endParaRPr lang="en-US" dirty="0"/>
          </a:p>
        </p:txBody>
      </p:sp>
      <p:pic>
        <p:nvPicPr>
          <p:cNvPr id="5" name="Picture 4" descr="161130banma-PPT应用-2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44" y="458405"/>
            <a:ext cx="1751720" cy="8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91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B16AE-5992-6E45-87EC-0EE72164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272F3A-200C-A648-8BC4-3CE10F537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34F58B-170D-7147-885C-AA4CD80F7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889097-4141-8E4E-880C-C5EBB39A4D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87F19C-B20B-B24E-AF16-26E598E7AC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F2FB3A-9A7B-B44B-8484-29F630F3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52FE26-849F-174E-BEAE-127E19C8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3A1F72-D903-534D-B1DA-6A7B2010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3348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03BF0-149B-864C-BB27-A18E50E3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AE35A3-7F1D-B14A-8F8F-67F450F6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AEDF2D-6656-8B41-A2DD-F7F38115A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3D6E1F-D2A2-ED41-9358-6416D631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6583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6C13F4-5E41-8446-8FC8-AB1D36C97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C429AE-5007-0E44-A8EE-941CE4B4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E3F964-6FF2-E149-8033-B365F722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0302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A3A2E-1E38-C74D-9D8A-694CAAFC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90A078-4BF4-FA48-B593-D55BE0D6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ED0E19-027A-E648-9FC4-3852FC737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B9AC36-52D9-734B-946D-F1D3B899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2064D5-3BB8-4749-8658-A910E642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A29424-1A88-9F4A-9D64-74DD533A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5182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DABAF-1FA7-8B42-A7B1-A83679CF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CB1887-F5F8-7147-9CA6-89B2F939A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9AC21F-C188-A842-BF92-6490B59F8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1636B0-D2B3-264E-9FF5-E0A4C81E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088CDD-A979-DA42-BDBD-385AAD1A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04E4B6-7DDD-4441-8B58-16796309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3466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EFD47-8CAF-1C44-9930-0E3E9527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93B62B-66AB-7B49-97D8-C3065251D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1E687D-BE4D-3A4C-BFD5-9BB15434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30CD60-7485-BB45-B990-8EB3E2C1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811C86-8FC4-1F49-812B-487573D3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957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AB0C61-D277-0240-B982-C9C33DA23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05A868-35F3-6A43-944F-626150F35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752E9-8EDE-F34C-AA11-F3372C4E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8FD215-772C-A74E-80BC-C66F10C7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59833-C20E-D04D-AAD9-7C3E77E6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7688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BC0EB-5EF6-8E45-8840-705E130C9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6E7174-89BA-CE44-8AE8-C1BBA2A2F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C3461D-C244-3943-BC1A-54B20B2F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079C0-AB71-0549-AF08-33628DF8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236EA-B4CB-5144-9CDE-97022A20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7049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C8A5F-1555-E24D-9698-50572F8D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9D2631-8E08-564B-8333-DAC21603B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BC0C97-1230-6C48-B16A-4BBA470C3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E957D4-0159-514A-83D9-39FCE4D2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AD7E6-9560-584E-85B4-97EED14A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0992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6F2FA-336C-334C-B482-7261757D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9852B8-6CE3-7C4A-A6D4-859576A1F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F4A399-8131-4B42-8326-68664D3C6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DEFFBC-C9F0-5645-9778-33733931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BE9FE8-E2B3-AE48-BE89-58553A8B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70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目录页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39263" y="239599"/>
            <a:ext cx="7965465" cy="857250"/>
          </a:xfrm>
        </p:spPr>
        <p:txBody>
          <a:bodyPr anchor="t">
            <a:normAutofit/>
          </a:bodyPr>
          <a:lstStyle>
            <a:lvl1pPr algn="l">
              <a:defRPr sz="3000" b="0" i="0">
                <a:solidFill>
                  <a:srgbClr val="2DAA8B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目录</a:t>
            </a:r>
            <a:r>
              <a:rPr lang="en-US" altLang="zh-CN" dirty="0"/>
              <a:t> 28-30pt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90579" y="1318565"/>
            <a:ext cx="7965465" cy="3399350"/>
          </a:xfrm>
        </p:spPr>
        <p:txBody>
          <a:bodyPr anchor="t">
            <a:normAutofit/>
          </a:bodyPr>
          <a:lstStyle>
            <a:lvl1pPr marL="285750" indent="-285750">
              <a:buSzPct val="120000"/>
              <a:buFontTx/>
              <a:buBlip>
                <a:blip r:embed="rId3"/>
              </a:buBlip>
              <a:defRPr sz="1800" b="0" i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628650" indent="-171450">
              <a:buFont typeface="Arial"/>
              <a:buChar char="•"/>
              <a:defRPr sz="160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marL="1085850" indent="-171450">
              <a:buFont typeface="Wingdings" charset="2"/>
              <a:buChar char="§"/>
              <a:defRPr sz="140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marL="1543050" indent="-171450">
              <a:buFont typeface="Courier New"/>
              <a:buChar char="o"/>
              <a:defRPr sz="120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marL="2000250" indent="-171450">
              <a:buFont typeface="Wingdings" charset="2"/>
              <a:buChar char="²"/>
              <a:defRPr sz="105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/>
              <a:t>01 </a:t>
            </a: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872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BA339-6F0E-DB4E-8F9B-DE9B4695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85C85E-3707-9740-85F6-CAD1EEF19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A27CAF-49FA-D447-90EA-3347EB929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416AF3-31A0-2248-BC2C-78D74084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C4BE4D-0F35-EA4D-AB80-86DFF788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4A5F58-4833-2945-B5A4-520540B9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6125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5B0C2-98D6-6645-AE05-0E087564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073545-5721-7348-BC0C-D9A5B03F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21A55B-CFBB-0543-B596-1A5E3A9A5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2FEB93-CDE8-0543-9D65-AC386E499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D5770B-F0AE-E947-A48C-79F5BA061A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E400A2-2303-8348-9E35-1AF8063F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067466-7D43-F340-976E-AB0DC127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5E48E2-2DD6-934A-9B1E-D679B1A9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6518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8F455-A883-114E-B03D-C1227DB3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3D482F-1FD2-EA4A-8B21-FA0FFFF97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253876-DA92-464A-9AFD-575E64AD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4A789B-DB07-7548-B26B-EC00CB5A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8338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E5B323-BF50-194A-828B-EDD55E4E3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5BC75E-6945-474E-A63C-954763EC4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6A037B-31AE-2F4F-AEE9-68E36EBE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8386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38429-E4A3-B347-93D5-2917BF54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229B7-15FB-6849-9365-06BCDB6A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2E05AF-CD6F-E64A-8B1D-BA24946EA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479E6B-8529-3240-BDB6-8FBC14BD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9EA532-F5D1-374E-8339-4927B853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1D0FB3-40B0-E843-8721-4F41A529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75445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7A5C8-8C55-0A43-BFC6-941F21F3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E25A68-76E5-6145-B476-6E4EB5C48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9DFC9A-6473-8140-8ACC-06CF13357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E98B88-EC79-C14E-89B5-CE8BC352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AF84A1-EE22-0948-BC21-2CB45680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FA0D7-490A-1E4F-A3D8-F45E67B3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276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60DD8-F950-8443-BC03-2DF510D3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A4E53E-542C-384E-AA59-DE9E5EF51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A128D1-B6E1-CC4E-BE00-481A42FD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C27F95-6AAF-494D-947C-CE40AE60E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A59412-2213-6848-AF62-5F53D310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514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29D314-A19A-8249-A0C7-E3122D109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B34F59-120B-834E-A779-FA82F96C7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B36583-3543-D54B-AE64-0EDDCC50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5A952D-C5DE-2343-B491-90994DBB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1BE3A-48CC-BA4D-86AE-D2A80848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31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63" y="239599"/>
            <a:ext cx="8333265" cy="857250"/>
          </a:xfrm>
        </p:spPr>
        <p:txBody>
          <a:bodyPr anchor="t">
            <a:noAutofit/>
          </a:bodyPr>
          <a:lstStyle>
            <a:lvl1pPr algn="l">
              <a:defRPr sz="3000" b="0" i="0">
                <a:solidFill>
                  <a:srgbClr val="2DAA8B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标题</a:t>
            </a:r>
            <a:r>
              <a:rPr lang="en-US" altLang="zh-CN" dirty="0"/>
              <a:t>28-30pt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6715146" y="4847862"/>
            <a:ext cx="1253701" cy="151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i="0" dirty="0" err="1">
                <a:solidFill>
                  <a:schemeClr val="bg1">
                    <a:lumMod val="65000"/>
                  </a:schemeClr>
                </a:solidFill>
                <a:latin typeface="Arial"/>
                <a:ea typeface="Heiti SC Light"/>
                <a:cs typeface="Arial"/>
              </a:rPr>
              <a:t>www.hellobanma.com</a:t>
            </a:r>
            <a:endParaRPr lang="en-US" sz="700" b="0" i="0" dirty="0">
              <a:solidFill>
                <a:schemeClr val="bg1">
                  <a:lumMod val="65000"/>
                </a:schemeClr>
              </a:solidFill>
              <a:latin typeface="Arial"/>
              <a:ea typeface="Heiti SC Light"/>
              <a:cs typeface="Arial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9263" y="1257015"/>
            <a:ext cx="3907196" cy="339935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pic>
        <p:nvPicPr>
          <p:cNvPr id="5" name="Picture 4" descr="161130banma-PPT应用-2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45" y="3822084"/>
            <a:ext cx="1675255" cy="1321416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61548" y="1257015"/>
            <a:ext cx="3907196" cy="339935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0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63" y="239599"/>
            <a:ext cx="8333265" cy="857250"/>
          </a:xfrm>
        </p:spPr>
        <p:txBody>
          <a:bodyPr anchor="t">
            <a:noAutofit/>
          </a:bodyPr>
          <a:lstStyle>
            <a:lvl1pPr algn="l">
              <a:defRPr sz="3000" b="0" i="0">
                <a:solidFill>
                  <a:srgbClr val="2DAA8B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标题</a:t>
            </a:r>
            <a:r>
              <a:rPr lang="en-US" altLang="zh-CN" dirty="0"/>
              <a:t>28-30pt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6715146" y="4847862"/>
            <a:ext cx="1253701" cy="151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i="0" dirty="0" err="1">
                <a:solidFill>
                  <a:schemeClr val="bg1">
                    <a:lumMod val="65000"/>
                  </a:schemeClr>
                </a:solidFill>
                <a:latin typeface="Arial"/>
                <a:ea typeface="Heiti SC Light"/>
                <a:cs typeface="Arial"/>
              </a:rPr>
              <a:t>www.hellobanma.com</a:t>
            </a:r>
            <a:endParaRPr lang="en-US" sz="700" b="0" i="0" dirty="0">
              <a:solidFill>
                <a:schemeClr val="bg1">
                  <a:lumMod val="65000"/>
                </a:schemeClr>
              </a:solidFill>
              <a:latin typeface="Arial"/>
              <a:ea typeface="Heiti SC Light"/>
              <a:cs typeface="Arial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9264" y="1257015"/>
            <a:ext cx="2510365" cy="339935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pic>
        <p:nvPicPr>
          <p:cNvPr id="5" name="Picture 4" descr="161130banma-PPT应用-2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45" y="3822084"/>
            <a:ext cx="1675255" cy="132141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3249938" y="1257015"/>
            <a:ext cx="2510365" cy="339935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6162163" y="1257015"/>
            <a:ext cx="2510365" cy="339935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0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1130banma-PPT应用-2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0"/>
            <a:ext cx="9144000" cy="794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378" y="163142"/>
            <a:ext cx="8333265" cy="665753"/>
          </a:xfrm>
        </p:spPr>
        <p:txBody>
          <a:bodyPr anchor="t">
            <a:noAutofit/>
          </a:bodyPr>
          <a:lstStyle>
            <a:lvl1pPr algn="l">
              <a:defRPr sz="3000" b="1" i="0">
                <a:solidFill>
                  <a:srgbClr val="2DAA8B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标题</a:t>
            </a:r>
            <a:r>
              <a:rPr lang="en-US" altLang="zh-CN" dirty="0"/>
              <a:t>28-30pt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8019794" y="4847862"/>
            <a:ext cx="1253701" cy="151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i="0" dirty="0" err="1">
                <a:solidFill>
                  <a:schemeClr val="bg1">
                    <a:lumMod val="65000"/>
                  </a:schemeClr>
                </a:solidFill>
                <a:latin typeface="Arial"/>
                <a:ea typeface="Heiti SC Light"/>
                <a:cs typeface="Arial"/>
              </a:rPr>
              <a:t>www.hellobanma.com</a:t>
            </a:r>
            <a:endParaRPr lang="en-US" sz="700" b="0" i="0" dirty="0">
              <a:solidFill>
                <a:schemeClr val="bg1">
                  <a:lumMod val="65000"/>
                </a:schemeClr>
              </a:solidFill>
              <a:latin typeface="Arial"/>
              <a:ea typeface="Heiti SC Light"/>
              <a:cs typeface="Arial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13378" y="893329"/>
            <a:ext cx="3907196" cy="312999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739447" y="893329"/>
            <a:ext cx="3907196" cy="312999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2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1130banma-PPT应用-2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0"/>
            <a:ext cx="9144000" cy="1254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263" y="342215"/>
            <a:ext cx="8333265" cy="857250"/>
          </a:xfrm>
        </p:spPr>
        <p:txBody>
          <a:bodyPr anchor="t">
            <a:noAutofit/>
          </a:bodyPr>
          <a:lstStyle>
            <a:lvl1pPr algn="l">
              <a:defRPr sz="3000" b="0" i="0">
                <a:solidFill>
                  <a:srgbClr val="2DAA8B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标题</a:t>
            </a:r>
            <a:r>
              <a:rPr lang="en-US" altLang="zh-CN" dirty="0"/>
              <a:t>28-30pt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8019794" y="4847862"/>
            <a:ext cx="1253701" cy="151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i="0" dirty="0" err="1">
                <a:solidFill>
                  <a:schemeClr val="bg1">
                    <a:lumMod val="65000"/>
                  </a:schemeClr>
                </a:solidFill>
                <a:latin typeface="Arial"/>
                <a:ea typeface="Heiti SC Light"/>
                <a:cs typeface="Arial"/>
              </a:rPr>
              <a:t>www.hellobanma.com</a:t>
            </a:r>
            <a:endParaRPr lang="en-US" sz="700" b="0" i="0" dirty="0">
              <a:solidFill>
                <a:schemeClr val="bg1">
                  <a:lumMod val="65000"/>
                </a:schemeClr>
              </a:solidFill>
              <a:latin typeface="Arial"/>
              <a:ea typeface="Heiti SC Light"/>
              <a:cs typeface="Arial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39264" y="1526375"/>
            <a:ext cx="2510365" cy="312999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3249938" y="1526375"/>
            <a:ext cx="2510365" cy="312999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6162163" y="1526375"/>
            <a:ext cx="2510365" cy="312999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内文</a:t>
            </a:r>
            <a:r>
              <a:rPr lang="en-US" altLang="zh-CN" dirty="0"/>
              <a:t> 16-18pt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4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1130banma-PPT应用-2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31"/>
            <a:ext cx="9177875" cy="5161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798" y="289330"/>
            <a:ext cx="8391387" cy="1044645"/>
          </a:xfrm>
        </p:spPr>
        <p:txBody>
          <a:bodyPr anchor="t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en-US" dirty="0"/>
              <a:t>Thank you！</a:t>
            </a:r>
            <a:br>
              <a:rPr lang="en-US" dirty="0"/>
            </a:br>
            <a:r>
              <a:rPr lang="zh-TW" altLang="en-US" dirty="0"/>
              <a:t>谢谢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316959" y="4847862"/>
            <a:ext cx="1253701" cy="151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i="0" dirty="0" err="1">
                <a:solidFill>
                  <a:schemeClr val="bg1"/>
                </a:solidFill>
                <a:latin typeface="Arial"/>
                <a:ea typeface="Heiti SC Light"/>
                <a:cs typeface="Arial"/>
              </a:rPr>
              <a:t>www.hellobanma.com</a:t>
            </a:r>
            <a:endParaRPr lang="en-US" sz="700" b="0" i="0" dirty="0">
              <a:solidFill>
                <a:schemeClr val="bg1"/>
              </a:solidFill>
              <a:latin typeface="Arial"/>
              <a:ea typeface="Heiti SC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52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5B78ADB-6B12-0C4E-8006-8384FA63504D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C665C5D-0B30-B649-9D84-3F8724BE4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55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组 5"/>
          <p:cNvGrpSpPr/>
          <p:nvPr userDrawn="1"/>
        </p:nvGrpSpPr>
        <p:grpSpPr>
          <a:xfrm>
            <a:off x="9450321" y="3172812"/>
            <a:ext cx="1199362" cy="627850"/>
            <a:chOff x="9286278" y="1725515"/>
            <a:chExt cx="1199362" cy="627850"/>
          </a:xfrm>
        </p:grpSpPr>
        <p:grpSp>
          <p:nvGrpSpPr>
            <p:cNvPr id="8" name="组 6"/>
            <p:cNvGrpSpPr/>
            <p:nvPr userDrawn="1"/>
          </p:nvGrpSpPr>
          <p:grpSpPr>
            <a:xfrm>
              <a:off x="9286278" y="1725515"/>
              <a:ext cx="1199362" cy="254390"/>
              <a:chOff x="9286278" y="1725515"/>
              <a:chExt cx="1199362" cy="254390"/>
            </a:xfrm>
          </p:grpSpPr>
          <p:sp>
            <p:nvSpPr>
              <p:cNvPr id="18" name="矩形 18"/>
              <p:cNvSpPr/>
              <p:nvPr userDrawn="1"/>
            </p:nvSpPr>
            <p:spPr>
              <a:xfrm>
                <a:off x="9286278" y="1725515"/>
                <a:ext cx="254390" cy="254390"/>
              </a:xfrm>
              <a:prstGeom prst="rect">
                <a:avLst/>
              </a:prstGeom>
              <a:solidFill>
                <a:srgbClr val="00B48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9" name="文本框 19"/>
              <p:cNvSpPr txBox="1"/>
              <p:nvPr userDrawn="1"/>
            </p:nvSpPr>
            <p:spPr>
              <a:xfrm>
                <a:off x="9503622" y="1756625"/>
                <a:ext cx="98201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sz="700" i="1" dirty="0">
                    <a:solidFill>
                      <a:schemeClr val="bg1"/>
                    </a:solidFill>
                    <a:latin typeface="Times"/>
                    <a:cs typeface="Times"/>
                  </a:rPr>
                  <a:t>R0 </a:t>
                </a:r>
                <a:r>
                  <a:rPr kumimoji="1" lang="en-US" altLang="zh-CN" sz="700" i="1" baseline="0" dirty="0">
                    <a:solidFill>
                      <a:schemeClr val="bg1"/>
                    </a:solidFill>
                    <a:latin typeface="Times"/>
                    <a:cs typeface="Times"/>
                  </a:rPr>
                  <a:t> </a:t>
                </a:r>
                <a:r>
                  <a:rPr kumimoji="1" lang="en-US" altLang="zh-CN" sz="700" i="1" dirty="0">
                    <a:solidFill>
                      <a:schemeClr val="bg1"/>
                    </a:solidFill>
                    <a:latin typeface="Times"/>
                    <a:cs typeface="Times"/>
                  </a:rPr>
                  <a:t>G180  B141</a:t>
                </a:r>
                <a:endParaRPr kumimoji="1" lang="zh-CN" altLang="en-US" sz="700" i="1" dirty="0">
                  <a:solidFill>
                    <a:schemeClr val="bg1"/>
                  </a:solidFill>
                  <a:latin typeface="Times"/>
                  <a:cs typeface="Times"/>
                </a:endParaRPr>
              </a:p>
            </p:txBody>
          </p:sp>
        </p:grpSp>
        <p:grpSp>
          <p:nvGrpSpPr>
            <p:cNvPr id="9" name="组 9"/>
            <p:cNvGrpSpPr/>
            <p:nvPr userDrawn="1"/>
          </p:nvGrpSpPr>
          <p:grpSpPr>
            <a:xfrm>
              <a:off x="9286278" y="2098975"/>
              <a:ext cx="1199362" cy="254390"/>
              <a:chOff x="9286278" y="2098975"/>
              <a:chExt cx="1199362" cy="254390"/>
            </a:xfrm>
          </p:grpSpPr>
          <p:sp>
            <p:nvSpPr>
              <p:cNvPr id="14" name="矩形 14"/>
              <p:cNvSpPr/>
              <p:nvPr userDrawn="1"/>
            </p:nvSpPr>
            <p:spPr>
              <a:xfrm>
                <a:off x="9286278" y="2098975"/>
                <a:ext cx="254390" cy="254390"/>
              </a:xfrm>
              <a:prstGeom prst="rect">
                <a:avLst/>
              </a:prstGeom>
              <a:solidFill>
                <a:srgbClr val="787F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5" name="文本框 15"/>
              <p:cNvSpPr txBox="1"/>
              <p:nvPr userDrawn="1"/>
            </p:nvSpPr>
            <p:spPr>
              <a:xfrm>
                <a:off x="9503622" y="2130085"/>
                <a:ext cx="98201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sz="700" i="1" dirty="0">
                    <a:solidFill>
                      <a:schemeClr val="bg1"/>
                    </a:solidFill>
                    <a:latin typeface="Times"/>
                    <a:cs typeface="Times"/>
                  </a:rPr>
                  <a:t>R120</a:t>
                </a:r>
                <a:r>
                  <a:rPr kumimoji="1" lang="en-US" altLang="zh-CN" sz="700" i="1" baseline="0" dirty="0">
                    <a:solidFill>
                      <a:schemeClr val="bg1"/>
                    </a:solidFill>
                    <a:latin typeface="Times"/>
                    <a:cs typeface="Times"/>
                  </a:rPr>
                  <a:t> </a:t>
                </a:r>
                <a:r>
                  <a:rPr kumimoji="1" lang="en-US" altLang="zh-CN" sz="700" i="1" dirty="0">
                    <a:solidFill>
                      <a:schemeClr val="bg1"/>
                    </a:solidFill>
                    <a:latin typeface="Times"/>
                    <a:cs typeface="Times"/>
                  </a:rPr>
                  <a:t>G127 B132</a:t>
                </a:r>
                <a:endParaRPr kumimoji="1" lang="zh-CN" altLang="en-US" sz="700" i="1" dirty="0">
                  <a:solidFill>
                    <a:schemeClr val="bg1"/>
                  </a:solidFill>
                  <a:latin typeface="Times"/>
                  <a:cs typeface="Times"/>
                </a:endParaRPr>
              </a:p>
            </p:txBody>
          </p:sp>
        </p:grpSp>
      </p:grpSp>
      <p:sp>
        <p:nvSpPr>
          <p:cNvPr id="23" name="Slide Number Placeholder 36"/>
          <p:cNvSpPr txBox="1">
            <a:spLocks/>
          </p:cNvSpPr>
          <p:nvPr userDrawn="1"/>
        </p:nvSpPr>
        <p:spPr>
          <a:xfrm>
            <a:off x="457200" y="4860787"/>
            <a:ext cx="262413" cy="121123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650" b="1" kern="1200">
                <a:solidFill>
                  <a:schemeClr val="tx1"/>
                </a:solidFill>
                <a:latin typeface="Helvetica Neue for IB" pitchFamily="34" charset="0"/>
                <a:ea typeface="+mn-ea"/>
                <a:cs typeface="Helvetica Neue for IB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FFD63D-7F43-3B4E-8B2F-7535F503E7C1}" type="slidenum">
              <a:rPr lang="en-US" smtClean="0">
                <a:solidFill>
                  <a:srgbClr val="787F84"/>
                </a:solidFill>
              </a:rPr>
              <a:pPr/>
              <a:t>‹#›</a:t>
            </a:fld>
            <a:endParaRPr lang="en-US" dirty="0">
              <a:solidFill>
                <a:srgbClr val="787F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50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55" r:id="rId3"/>
    <p:sldLayoutId id="2147483660" r:id="rId4"/>
    <p:sldLayoutId id="2147483662" r:id="rId5"/>
    <p:sldLayoutId id="2147483661" r:id="rId6"/>
    <p:sldLayoutId id="2147483663" r:id="rId7"/>
    <p:sldLayoutId id="2147483654" r:id="rId8"/>
    <p:sldLayoutId id="2147483651" r:id="rId9"/>
    <p:sldLayoutId id="2147483652" r:id="rId10"/>
    <p:sldLayoutId id="2147483653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E90D63-F580-D042-B128-67F85DC4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A84DB1-8B8C-6541-AD57-912BA6655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C76CB1-DF9E-5949-A4DA-28DBC84A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FE793-3BB3-B04E-B49A-4A27E768768C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8EFD45-327C-824D-BEC3-BFC940AF1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EC1FE4-C1B4-1440-B47D-C5135603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0BC37-390C-114A-A158-B694DD16AA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577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AFB211-0336-E246-A26D-8CEE138C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074172-41D8-2B41-B911-7677C71C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918432-B297-A841-92ED-BAA6A515B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CA7BA-0017-DD42-A84F-66611CB88F2A}" type="datetimeFigureOut">
              <a:rPr kumimoji="1" lang="zh-CN" altLang="en-US" smtClean="0"/>
              <a:t>2021/6/2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755C3A-E3A9-E54B-9C42-A9C07E03B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F8311-DA48-3645-85C3-63858D4C1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037A8-F92F-6E41-B9F1-89456D5708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485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4968"/>
            <a:ext cx="7167716" cy="4704735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﻿Cross-view Semantic Segmentation for Sensing Surroundings</a:t>
            </a:r>
            <a:br>
              <a:rPr lang="en-US" altLang="zh-CN" sz="2800" dirty="0">
                <a:solidFill>
                  <a:schemeClr val="tx1"/>
                </a:solidFill>
              </a:rPr>
            </a:br>
            <a:br>
              <a:rPr lang="en-US" altLang="zh-CN" sz="1800" dirty="0">
                <a:solidFill>
                  <a:schemeClr val="tx1"/>
                </a:solidFill>
              </a:rPr>
            </a:br>
            <a:r>
              <a:rPr lang="zh-CN" altLang="en-US" sz="1800" dirty="0">
                <a:solidFill>
                  <a:schemeClr val="tx1"/>
                </a:solidFill>
              </a:rPr>
              <a:t>    </a:t>
            </a:r>
            <a:br>
              <a:rPr lang="en-US" altLang="zh-CN" sz="1800" dirty="0">
                <a:solidFill>
                  <a:schemeClr val="tx1"/>
                </a:solidFill>
              </a:rPr>
            </a:br>
            <a:r>
              <a:rPr lang="zh-CN" altLang="en-US" sz="1800" dirty="0">
                <a:solidFill>
                  <a:schemeClr val="tx1"/>
                </a:solidFill>
              </a:rPr>
              <a:t>    </a:t>
            </a:r>
            <a:br>
              <a:rPr lang="en-US" altLang="zh-CN" sz="1800" dirty="0">
                <a:solidFill>
                  <a:schemeClr val="tx1"/>
                </a:solidFill>
              </a:rPr>
            </a:br>
            <a:r>
              <a:rPr lang="zh-CN" altLang="en-US" sz="1800" dirty="0">
                <a:solidFill>
                  <a:schemeClr val="tx1"/>
                </a:solidFill>
              </a:rPr>
              <a:t>    </a:t>
            </a:r>
            <a:r>
              <a:rPr lang="zh-CN" altLang="en-US" sz="1600" dirty="0">
                <a:solidFill>
                  <a:schemeClr val="tx1"/>
                </a:solidFill>
              </a:rPr>
              <a:t>徐前 </a:t>
            </a:r>
            <a:br>
              <a:rPr lang="en-US" altLang="zh-CN" sz="1600" dirty="0">
                <a:solidFill>
                  <a:schemeClr val="tx1"/>
                </a:solidFill>
              </a:rPr>
            </a:br>
            <a:r>
              <a:rPr lang="zh-CN" altLang="en-US" sz="1600" dirty="0">
                <a:solidFill>
                  <a:schemeClr val="tx1"/>
                </a:solidFill>
              </a:rPr>
              <a:t>     </a:t>
            </a:r>
            <a:r>
              <a:rPr lang="en-US" altLang="zh-CN" sz="1600" dirty="0">
                <a:solidFill>
                  <a:schemeClr val="tx1"/>
                </a:solidFill>
              </a:rPr>
              <a:t>2021.06.02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name="文本框 1" id="3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13181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7"/>
    </mc:Choice>
    <mc:Fallback xmlns="">
      <p:transition spd="slow" advTm="81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  <a:r>
              <a:rPr kumimoji="1" lang="en-US" altLang="zh-CN" dirty="0"/>
              <a:t>-Domain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Adaptation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zh-CN" altLang="en-US" dirty="0"/>
              <a:t>基于仿真数据集训练出来的</a:t>
            </a:r>
            <a:r>
              <a:rPr kumimoji="1" lang="en-US" altLang="zh-CN" dirty="0"/>
              <a:t>VPN</a:t>
            </a:r>
            <a:r>
              <a:rPr kumimoji="1" lang="zh-CN" altLang="en-US" dirty="0"/>
              <a:t>如何在真实世界数据中使用？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Pixel-level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Adaptation</a:t>
            </a:r>
            <a:endParaRPr kumimoji="1" lang="zh-CN" altLang="en-US" dirty="0"/>
          </a:p>
        </p:txBody>
      </p:sp>
      <p:sp>
        <p:nvSpPr>
          <p:cNvPr name="文本框 1" id="4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259464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  <a:r>
              <a:rPr kumimoji="1" lang="en-US" altLang="zh-CN" dirty="0"/>
              <a:t>-Domain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Adaptation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RGB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8B7F90-B867-8946-91C7-F818CAE53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67" y="1290909"/>
            <a:ext cx="4780588" cy="2959262"/>
          </a:xfrm>
          <a:prstGeom prst="rect">
            <a:avLst/>
          </a:prstGeom>
        </p:spPr>
      </p:pic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3073748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51272F6-4346-B041-BF91-C37AC57E7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2" y="1549606"/>
            <a:ext cx="5395608" cy="27005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  <a:r>
              <a:rPr kumimoji="1" lang="en-US" altLang="zh-CN" dirty="0"/>
              <a:t>-Domain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Adaptation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Adaptation</a:t>
            </a:r>
            <a:r>
              <a:rPr kumimoji="1" lang="zh-CN" altLang="en-US" dirty="0"/>
              <a:t> 在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Segmantation</a:t>
            </a:r>
            <a:r>
              <a:rPr kumimoji="1" lang="zh-CN" altLang="en-US" dirty="0"/>
              <a:t> 上的使用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E1A767-3BA7-574B-8E1D-6C24232524EF}"/>
              </a:ext>
            </a:extLst>
          </p:cNvPr>
          <p:cNvSpPr txBox="1"/>
          <p:nvPr/>
        </p:nvSpPr>
        <p:spPr>
          <a:xfrm>
            <a:off x="1776586" y="4558032"/>
            <a:ext cx="67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﻿Learning to adapt structured output space for semantic segmentation</a:t>
            </a:r>
            <a:endParaRPr kumimoji="1" lang="zh-CN" altLang="en-US" dirty="0"/>
          </a:p>
        </p:txBody>
      </p:sp>
      <p:sp>
        <p:nvSpPr>
          <p:cNvPr name="文本框 4" id="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1407816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167A61-7602-2C43-83B8-136733E44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89" y="777842"/>
            <a:ext cx="5868852" cy="41246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  <a:r>
              <a:rPr kumimoji="1" lang="en-US" altLang="zh-CN" dirty="0"/>
              <a:t>-</a:t>
            </a:r>
            <a:r>
              <a:rPr kumimoji="1" lang="zh-CN" altLang="en-US" dirty="0"/>
              <a:t>整体概览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3378" y="893329"/>
            <a:ext cx="2864324" cy="312999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 整体</a:t>
            </a:r>
            <a:r>
              <a:rPr kumimoji="1" lang="en-US" altLang="zh-CN" dirty="0"/>
              <a:t>Framework</a:t>
            </a:r>
          </a:p>
          <a:p>
            <a:endParaRPr kumimoji="1" lang="en-US" altLang="zh-CN" dirty="0"/>
          </a:p>
          <a:p>
            <a:endParaRPr kumimoji="1" lang="en-US" altLang="zh-CN" sz="10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000" dirty="0"/>
              <a:t>使用仿真 </a:t>
            </a:r>
            <a:r>
              <a:rPr kumimoji="1" lang="en-US" altLang="zh-CN" sz="1000" dirty="0"/>
              <a:t>Semantic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mask</a:t>
            </a:r>
            <a:r>
              <a:rPr kumimoji="1" lang="zh-CN" altLang="en-US" sz="1000" dirty="0"/>
              <a:t> 训练</a:t>
            </a:r>
            <a:r>
              <a:rPr kumimoji="1" lang="en-US" altLang="zh-CN" sz="1000" dirty="0"/>
              <a:t>Semantic 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VPN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000" dirty="0"/>
              <a:t>使用</a:t>
            </a:r>
            <a:r>
              <a:rPr kumimoji="1" lang="en-US" altLang="zh-CN" sz="1000" dirty="0" err="1"/>
              <a:t>HRNet</a:t>
            </a:r>
            <a:r>
              <a:rPr kumimoji="1" lang="zh-CN" altLang="en-US" sz="1000" dirty="0"/>
              <a:t> 生成</a:t>
            </a:r>
            <a:r>
              <a:rPr kumimoji="1" lang="en-US" altLang="zh-CN" sz="1000" dirty="0"/>
              <a:t>real</a:t>
            </a:r>
            <a:r>
              <a:rPr kumimoji="1" lang="zh-CN" altLang="en-US" sz="1000" dirty="0"/>
              <a:t> </a:t>
            </a:r>
            <a:r>
              <a:rPr kumimoji="1" lang="en-US" altLang="zh-CN" sz="1000" dirty="0" err="1"/>
              <a:t>rgb</a:t>
            </a:r>
            <a:r>
              <a:rPr kumimoji="1" lang="zh-CN" altLang="en-US" sz="1000" dirty="0"/>
              <a:t>的</a:t>
            </a:r>
            <a:r>
              <a:rPr kumimoji="1" lang="en-US" altLang="zh-CN" sz="1000" dirty="0"/>
              <a:t>Semantic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mask</a:t>
            </a:r>
            <a:r>
              <a:rPr kumimoji="1" lang="zh-CN" altLang="en-US" sz="1000" dirty="0"/>
              <a:t>（</a:t>
            </a:r>
            <a:r>
              <a:rPr kumimoji="1" lang="en-US" altLang="zh-CN" sz="1000" dirty="0"/>
              <a:t>target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domain</a:t>
            </a:r>
            <a:r>
              <a:rPr kumimoji="1" lang="zh-CN" altLang="en-US" sz="1000" dirty="0"/>
              <a:t>）</a:t>
            </a:r>
            <a:endParaRPr kumimoji="1" lang="en-US" altLang="zh-CN" sz="1000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1000" dirty="0"/>
              <a:t>初始化生成器</a:t>
            </a:r>
            <a:r>
              <a:rPr kumimoji="1" lang="en-US" altLang="zh-CN" sz="1000" dirty="0"/>
              <a:t>G</a:t>
            </a:r>
            <a:r>
              <a:rPr kumimoji="1" lang="zh-CN" altLang="en-US" sz="1000" dirty="0"/>
              <a:t>（使用</a:t>
            </a:r>
            <a:r>
              <a:rPr kumimoji="1" lang="en-US" altLang="zh-CN" sz="1000" dirty="0"/>
              <a:t>VPN</a:t>
            </a:r>
            <a:r>
              <a:rPr kumimoji="1" lang="zh-CN" altLang="en-US" sz="1000" dirty="0"/>
              <a:t>参数），判别器</a:t>
            </a:r>
            <a:r>
              <a:rPr kumimoji="1" lang="en-US" altLang="zh-CN" sz="1000" dirty="0"/>
              <a:t>D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000" dirty="0"/>
              <a:t>Source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domain</a:t>
            </a:r>
            <a:r>
              <a:rPr kumimoji="1" lang="zh-CN" altLang="en-US" sz="1000" dirty="0"/>
              <a:t> </a:t>
            </a:r>
            <a:r>
              <a:rPr kumimoji="1" lang="en-US" altLang="zh-CN" sz="1000" dirty="0">
                <a:sym typeface="Wingdings" pitchFamily="2" charset="2"/>
              </a:rPr>
              <a:t>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G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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 err="1">
                <a:sym typeface="Wingdings" pitchFamily="2" charset="2"/>
              </a:rPr>
              <a:t>Loss_seg</a:t>
            </a:r>
            <a:r>
              <a:rPr kumimoji="1" lang="en-US" altLang="zh-CN" sz="1000" dirty="0">
                <a:sym typeface="Wingdings" pitchFamily="2" charset="2"/>
              </a:rPr>
              <a:t>(TDV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Semantic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Map</a:t>
            </a:r>
            <a:r>
              <a:rPr kumimoji="1" lang="zh-CN" altLang="en-US" sz="1000" dirty="0">
                <a:sym typeface="Wingdings" pitchFamily="2" charset="2"/>
              </a:rPr>
              <a:t>作为</a:t>
            </a:r>
            <a:r>
              <a:rPr kumimoji="1" lang="en-US" altLang="zh-CN" sz="1000" dirty="0">
                <a:sym typeface="Wingdings" pitchFamily="2" charset="2"/>
              </a:rPr>
              <a:t>GT)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000" dirty="0">
                <a:sym typeface="Wingdings" pitchFamily="2" charset="2"/>
              </a:rPr>
              <a:t>Target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domain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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G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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D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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 err="1">
                <a:sym typeface="Wingdings" pitchFamily="2" charset="2"/>
              </a:rPr>
              <a:t>Loss_adv</a:t>
            </a:r>
            <a:r>
              <a:rPr kumimoji="1" lang="zh-CN" altLang="en-US" sz="1000" dirty="0">
                <a:sym typeface="Wingdings" pitchFamily="2" charset="2"/>
              </a:rPr>
              <a:t> （</a:t>
            </a:r>
            <a:r>
              <a:rPr kumimoji="1" lang="en-US" altLang="zh-CN" sz="1000" dirty="0">
                <a:sym typeface="Wingdings" pitchFamily="2" charset="2"/>
              </a:rPr>
              <a:t>Source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or</a:t>
            </a:r>
            <a:r>
              <a:rPr kumimoji="1" lang="zh-CN" altLang="en-US" sz="1000" dirty="0">
                <a:sym typeface="Wingdings" pitchFamily="2" charset="2"/>
              </a:rPr>
              <a:t> </a:t>
            </a:r>
            <a:r>
              <a:rPr kumimoji="1" lang="en-US" altLang="zh-CN" sz="1000" dirty="0">
                <a:sym typeface="Wingdings" pitchFamily="2" charset="2"/>
              </a:rPr>
              <a:t>Target</a:t>
            </a:r>
            <a:r>
              <a:rPr kumimoji="1" lang="zh-CN" altLang="en-US" sz="1000" dirty="0">
                <a:sym typeface="Wingdings" pitchFamily="2" charset="2"/>
              </a:rPr>
              <a:t>）</a:t>
            </a:r>
            <a:endParaRPr kumimoji="1" lang="zh-CN" altLang="en-US" sz="1000" dirty="0"/>
          </a:p>
        </p:txBody>
      </p:sp>
      <p:sp>
        <p:nvSpPr>
          <p:cNvPr name="文本框 1" id="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146545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1D7128-1FC4-8540-9259-74BF0E77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07" y="989106"/>
            <a:ext cx="7874815" cy="22921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  <a:r>
              <a:rPr kumimoji="1" lang="en-US" altLang="zh-CN" dirty="0"/>
              <a:t>-VPN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3378" y="893328"/>
            <a:ext cx="3907196" cy="3938075"/>
          </a:xfrm>
        </p:spPr>
        <p:txBody>
          <a:bodyPr/>
          <a:lstStyle/>
          <a:p>
            <a:r>
              <a:rPr kumimoji="1" lang="en-US" altLang="zh-CN" dirty="0"/>
              <a:t>View</a:t>
            </a:r>
            <a:r>
              <a:rPr kumimoji="1" lang="zh-CN" altLang="en-US" dirty="0"/>
              <a:t>的个数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1200" dirty="0"/>
              <a:t>结论</a:t>
            </a: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基于</a:t>
            </a:r>
            <a:r>
              <a:rPr kumimoji="1" lang="en-US" altLang="zh-CN" sz="1200" dirty="0"/>
              <a:t>Semantic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Mask</a:t>
            </a:r>
            <a:r>
              <a:rPr kumimoji="1" lang="zh-CN" altLang="en-US" sz="1200" dirty="0"/>
              <a:t>的效果最好</a:t>
            </a:r>
            <a:endParaRPr kumimoji="1"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200" dirty="0"/>
              <a:t>8-view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model</a:t>
            </a:r>
            <a:r>
              <a:rPr kumimoji="1" lang="zh-CN" altLang="en-US" sz="1200" dirty="0"/>
              <a:t>效果最好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zh-CN" altLang="en-US" sz="1200" dirty="0"/>
              <a:t>备注：</a:t>
            </a:r>
            <a:r>
              <a:rPr kumimoji="1" lang="en-US" altLang="zh-CN" sz="1200" dirty="0"/>
              <a:t>3d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Geometric</a:t>
            </a:r>
            <a:r>
              <a:rPr kumimoji="1" lang="zh-CN" altLang="en-US" sz="1200" dirty="0"/>
              <a:t> 基于</a:t>
            </a:r>
            <a:r>
              <a:rPr kumimoji="1" lang="en-US" altLang="zh-CN" sz="1200" dirty="0" err="1"/>
              <a:t>depth+rgb</a:t>
            </a:r>
            <a:r>
              <a:rPr kumimoji="1" lang="zh-CN" altLang="en-US" sz="1200" dirty="0"/>
              <a:t>进行三维重建</a:t>
            </a:r>
            <a:endParaRPr kumimoji="1" lang="en-US" altLang="zh-CN" sz="1200" dirty="0"/>
          </a:p>
          <a:p>
            <a:endParaRPr kumimoji="1"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BF34D1-4185-4B41-BAA9-FD5843772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677" y="3073424"/>
            <a:ext cx="4432838" cy="2031100"/>
          </a:xfrm>
          <a:prstGeom prst="rect">
            <a:avLst/>
          </a:prstGeom>
        </p:spPr>
      </p:pic>
      <p:sp>
        <p:nvSpPr>
          <p:cNvPr name="文本框 1" id="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369520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消融实验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zh-CN" altLang="en-US" dirty="0"/>
              <a:t> 不同的数据形态组合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备注：</a:t>
            </a:r>
            <a:endParaRPr kumimoji="1" lang="en-US" altLang="zh-CN" sz="1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dirty="0"/>
              <a:t>late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fusion</a:t>
            </a:r>
            <a:r>
              <a:rPr kumimoji="1" lang="zh-CN" altLang="en-US" dirty="0"/>
              <a:t>： </a:t>
            </a:r>
            <a:r>
              <a:rPr kumimoji="1" lang="en" altLang="zh-CN" dirty="0"/>
              <a:t>﻿averages the </a:t>
            </a:r>
            <a:r>
              <a:rPr kumimoji="1" lang="en" altLang="zh-CN" dirty="0" err="1"/>
              <a:t>softmax</a:t>
            </a:r>
            <a:r>
              <a:rPr kumimoji="1" lang="en" altLang="zh-CN" dirty="0"/>
              <a:t> outputs of each single-modality VPN</a:t>
            </a:r>
            <a:endParaRPr kumimoji="1"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结论：</a:t>
            </a:r>
            <a:endParaRPr kumimoji="1" lang="en-US" altLang="zh-CN" sz="1400" dirty="0"/>
          </a:p>
          <a:p>
            <a:pPr marL="742950" lvl="1" indent="-285750">
              <a:buFont typeface="+mj-lt"/>
              <a:buAutoNum type="alphaLcPeriod"/>
            </a:pPr>
            <a:r>
              <a:rPr kumimoji="1" lang="en-US" altLang="zh-CN" dirty="0"/>
              <a:t>D+S</a:t>
            </a:r>
            <a:r>
              <a:rPr kumimoji="1" lang="zh-CN" altLang="en-US" dirty="0"/>
              <a:t> 提升最多</a:t>
            </a:r>
            <a:endParaRPr kumimoji="1" lang="en-US" altLang="zh-CN" dirty="0"/>
          </a:p>
          <a:p>
            <a:pPr marL="742950" lvl="1" indent="-285750">
              <a:buFont typeface="+mj-lt"/>
              <a:buAutoNum type="alphaLcPeriod"/>
            </a:pPr>
            <a:r>
              <a:rPr kumimoji="1" lang="en-US" altLang="zh-CN" dirty="0"/>
              <a:t>S+R</a:t>
            </a:r>
            <a:r>
              <a:rPr kumimoji="1" lang="zh-CN" altLang="en-US" dirty="0"/>
              <a:t> 提升不明显：</a:t>
            </a:r>
            <a:r>
              <a:rPr kumimoji="1" lang="en-US" altLang="zh-CN" dirty="0"/>
              <a:t>Segmentation</a:t>
            </a:r>
            <a:r>
              <a:rPr kumimoji="1" lang="zh-CN" altLang="en-US" dirty="0"/>
              <a:t>中含有大部分</a:t>
            </a:r>
            <a:r>
              <a:rPr kumimoji="1" lang="en-US" altLang="zh-CN" dirty="0"/>
              <a:t>RGB</a:t>
            </a:r>
            <a:r>
              <a:rPr kumimoji="1" lang="zh-CN" altLang="en-US" dirty="0"/>
              <a:t>的有效信息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FF1B95-B1A6-3140-8818-3C88E659A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387" y="1013890"/>
            <a:ext cx="3924256" cy="2926335"/>
          </a:xfrm>
          <a:prstGeom prst="rect">
            <a:avLst/>
          </a:prstGeom>
        </p:spPr>
      </p:pic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132536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VTM</a:t>
            </a:r>
            <a:r>
              <a:rPr kumimoji="1" lang="zh-CN" altLang="en-US" dirty="0"/>
              <a:t>模块的影响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VTM</a:t>
            </a:r>
            <a:r>
              <a:rPr kumimoji="1" lang="zh-CN" altLang="en-US" dirty="0"/>
              <a:t>提升明显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Multi-view</a:t>
            </a:r>
            <a:r>
              <a:rPr kumimoji="1" lang="zh-CN" altLang="en-US" dirty="0"/>
              <a:t> 不带</a:t>
            </a:r>
            <a:r>
              <a:rPr kumimoji="1" lang="en-US" altLang="zh-CN" dirty="0"/>
              <a:t>VTM</a:t>
            </a:r>
            <a:r>
              <a:rPr kumimoji="1" lang="zh-CN" altLang="en-US" dirty="0"/>
              <a:t>效果可能下降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40DB61-7B55-4742-9739-9B865CDD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365" y="1042429"/>
            <a:ext cx="3745616" cy="2688205"/>
          </a:xfrm>
          <a:prstGeom prst="rect">
            <a:avLst/>
          </a:prstGeom>
        </p:spPr>
      </p:pic>
      <p:sp>
        <p:nvSpPr>
          <p:cNvPr name="文本框 1" id="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391237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Adaptation</a:t>
            </a:r>
            <a:r>
              <a:rPr kumimoji="1" lang="zh-CN" altLang="en-US" dirty="0"/>
              <a:t>的对效果的影响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056090-95A0-2C46-9E98-2BABEADC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548" y="1384056"/>
            <a:ext cx="4180951" cy="13631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CA6A63-9E88-6B44-B7FD-3CB96A058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34" y="2747229"/>
            <a:ext cx="6251643" cy="2004264"/>
          </a:xfrm>
          <a:prstGeom prst="rect">
            <a:avLst/>
          </a:prstGeom>
        </p:spPr>
      </p:pic>
      <p:sp>
        <p:nvSpPr>
          <p:cNvPr name="文本框 1" id="8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935347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论文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Adaptation</a:t>
            </a:r>
            <a:r>
              <a:rPr kumimoji="1" lang="zh-CN" altLang="en-US" dirty="0"/>
              <a:t>后的</a:t>
            </a:r>
            <a:r>
              <a:rPr kumimoji="1" lang="en-US" altLang="zh-CN" dirty="0"/>
              <a:t>VPN</a:t>
            </a:r>
            <a:r>
              <a:rPr kumimoji="1" lang="zh-CN" altLang="en-US" dirty="0"/>
              <a:t>和其他的方法的对比？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Segmentation</a:t>
            </a:r>
            <a:r>
              <a:rPr kumimoji="1" lang="zh-CN" altLang="en-US" dirty="0"/>
              <a:t>模块对最终性能的影响？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应用问题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实际使用时如何进行评测？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TDV</a:t>
            </a:r>
            <a:r>
              <a:rPr kumimoji="1" lang="zh-CN" altLang="en-US" dirty="0"/>
              <a:t>图的精度如何？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启发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Domain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Adaptation</a:t>
            </a:r>
            <a:r>
              <a:rPr kumimoji="1" lang="zh-CN" altLang="en-US" dirty="0"/>
              <a:t>进行新场景的适配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TDV+IPM</a:t>
            </a:r>
            <a:r>
              <a:rPr kumimoji="1" lang="zh-CN" altLang="en-US" dirty="0"/>
              <a:t>结合方案（远处</a:t>
            </a:r>
            <a:r>
              <a:rPr kumimoji="1" lang="en-US" altLang="zh-CN" dirty="0"/>
              <a:t>TDV</a:t>
            </a:r>
            <a:r>
              <a:rPr kumimoji="1" lang="zh-CN" altLang="en-US" dirty="0"/>
              <a:t>，近处</a:t>
            </a:r>
            <a:r>
              <a:rPr kumimoji="1" lang="en-US" altLang="zh-CN" dirty="0"/>
              <a:t>IPM</a:t>
            </a:r>
            <a:r>
              <a:rPr kumimoji="1" lang="zh-CN" altLang="en-US" dirty="0"/>
              <a:t>）？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19664CE-D392-2745-945C-4265C92B547B}"/>
              </a:ext>
            </a:extLst>
          </p:cNvPr>
          <p:cNvSpPr txBox="1">
            <a:spLocks/>
          </p:cNvSpPr>
          <p:nvPr/>
        </p:nvSpPr>
        <p:spPr>
          <a:xfrm>
            <a:off x="4220574" y="1006755"/>
            <a:ext cx="3907196" cy="3129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TDV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IPM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A528BE15-8E97-9542-8750-9453901D4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459062"/>
              </p:ext>
            </p:extLst>
          </p:nvPr>
        </p:nvGraphicFramePr>
        <p:xfrm>
          <a:off x="4480010" y="1426723"/>
          <a:ext cx="3566808" cy="1936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956">
                  <a:extLst>
                    <a:ext uri="{9D8B030D-6E8A-4147-A177-3AD203B41FA5}">
                      <a16:colId xmlns:a16="http://schemas.microsoft.com/office/drawing/2014/main" val="4196293542"/>
                    </a:ext>
                  </a:extLst>
                </a:gridCol>
                <a:gridCol w="1297021">
                  <a:extLst>
                    <a:ext uri="{9D8B030D-6E8A-4147-A177-3AD203B41FA5}">
                      <a16:colId xmlns:a16="http://schemas.microsoft.com/office/drawing/2014/main" val="3378919689"/>
                    </a:ext>
                  </a:extLst>
                </a:gridCol>
                <a:gridCol w="1509831">
                  <a:extLst>
                    <a:ext uri="{9D8B030D-6E8A-4147-A177-3AD203B41FA5}">
                      <a16:colId xmlns:a16="http://schemas.microsoft.com/office/drawing/2014/main" val="259598261"/>
                    </a:ext>
                  </a:extLst>
                </a:gridCol>
              </a:tblGrid>
              <a:tr h="47341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TDV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IPM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569217"/>
                  </a:ext>
                </a:extLst>
              </a:tr>
              <a:tr h="415517">
                <a:tc>
                  <a:txBody>
                    <a:bodyPr/>
                    <a:lstStyle/>
                    <a:p>
                      <a:r>
                        <a:rPr lang="zh-CN" altLang="en-US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畸变较小</a:t>
                      </a:r>
                      <a:endParaRPr lang="en-US" altLang="zh-CN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视野更远</a:t>
                      </a:r>
                      <a:endParaRPr lang="en-US" altLang="zh-CN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有</a:t>
                      </a: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GT</a:t>
                      </a:r>
                    </a:p>
                    <a:p>
                      <a:pPr marL="285750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产品化方案成熟</a:t>
                      </a:r>
                      <a:endParaRPr lang="en-US" altLang="zh-CN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与实际更接近？</a:t>
                      </a:r>
                      <a:endParaRPr lang="en-US" altLang="zh-CN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560601"/>
                  </a:ext>
                </a:extLst>
              </a:tr>
              <a:tr h="415517"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GT</a:t>
                      </a:r>
                    </a:p>
                    <a:p>
                      <a:pPr marL="285750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网络生成精度无法保证</a:t>
                      </a:r>
                      <a:endParaRPr lang="en-US" altLang="zh-CN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依赖于仿真数据集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远处目标畸变</a:t>
                      </a:r>
                      <a:endParaRPr lang="en-US" altLang="zh-CN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视野较近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638804"/>
                  </a:ext>
                </a:extLst>
              </a:tr>
            </a:tbl>
          </a:graphicData>
        </a:graphic>
      </p:graphicFrame>
      <p:sp>
        <p:nvSpPr>
          <p:cNvPr name="文本框 1" id="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544769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32" y="2224729"/>
            <a:ext cx="8865926" cy="1044645"/>
          </a:xfrm>
        </p:spPr>
        <p:txBody>
          <a:bodyPr/>
          <a:lstStyle/>
          <a:p>
            <a:pPr algn="ctr"/>
            <a:r>
              <a:rPr lang="zh-CN" altLang="en-US" dirty="0"/>
              <a:t>谢谢！</a:t>
            </a:r>
            <a:endParaRPr lang="en-US" dirty="0"/>
          </a:p>
        </p:txBody>
      </p:sp>
      <p:sp>
        <p:nvSpPr>
          <p:cNvPr name="文本框 1" id="3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35144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7"/>
    </mc:Choice>
    <mc:Fallback xmlns="">
      <p:transition spd="slow" advTm="691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dirty="0"/>
              <a:t>背景</a:t>
            </a:r>
            <a:endParaRPr lang="en-US" altLang="zh-CN" dirty="0"/>
          </a:p>
          <a:p>
            <a:pPr lvl="1">
              <a:buFont typeface="Wingdings" pitchFamily="2" charset="2"/>
              <a:buChar char="l"/>
            </a:pPr>
            <a:r>
              <a:rPr lang="zh-CN" altLang="en-US" dirty="0"/>
              <a:t>问题</a:t>
            </a:r>
            <a:endParaRPr lang="en-US" altLang="zh-CN" dirty="0"/>
          </a:p>
          <a:p>
            <a:pPr lvl="1">
              <a:buFont typeface="Wingdings" pitchFamily="2" charset="2"/>
              <a:buChar char="l"/>
            </a:pPr>
            <a:r>
              <a:rPr lang="zh-CN" altLang="en-US" dirty="0"/>
              <a:t>术语、数据集</a:t>
            </a:r>
            <a:endParaRPr lang="en-US" altLang="zh-CN" dirty="0"/>
          </a:p>
          <a:p>
            <a:pPr>
              <a:buFont typeface="Wingdings" pitchFamily="2" charset="2"/>
              <a:buChar char="l"/>
            </a:pPr>
            <a:r>
              <a:rPr lang="zh-CN" altLang="en-US" dirty="0"/>
              <a:t>解决方案</a:t>
            </a:r>
            <a:endParaRPr lang="en-US" altLang="zh-CN" dirty="0"/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Parsing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Adaptation</a:t>
            </a:r>
          </a:p>
          <a:p>
            <a:pPr>
              <a:buFont typeface="Wingdings" pitchFamily="2" charset="2"/>
              <a:buChar char="l"/>
            </a:pPr>
            <a:r>
              <a:rPr lang="zh-CN" altLang="en-US" dirty="0"/>
              <a:t>消融实验</a:t>
            </a:r>
            <a:endParaRPr lang="en-US" altLang="zh-CN" dirty="0"/>
          </a:p>
          <a:p>
            <a:pPr>
              <a:buFont typeface="Wingdings" pitchFamily="2" charset="2"/>
              <a:buChar char="l"/>
            </a:pPr>
            <a:r>
              <a:rPr lang="zh-CN" altLang="en-US" dirty="0"/>
              <a:t>思考</a:t>
            </a:r>
            <a:endParaRPr lang="en-US" altLang="zh-CN" dirty="0"/>
          </a:p>
        </p:txBody>
      </p:sp>
      <p:sp>
        <p:nvSpPr>
          <p:cNvPr name="文本框 1" id="4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204270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演示</a:t>
            </a:r>
          </a:p>
        </p:txBody>
      </p:sp>
      <p:pic>
        <p:nvPicPr>
          <p:cNvPr id="5" name="demo_video" descr="demo_video">
            <a:hlinkClick r:id="" action="ppaction://media"/>
            <a:extLst>
              <a:ext uri="{FF2B5EF4-FFF2-40B4-BE49-F238E27FC236}">
                <a16:creationId xmlns:a16="http://schemas.microsoft.com/office/drawing/2014/main" id="{42BA3355-77F5-FB44-8BE9-8D4BEFB0B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1701" y="893329"/>
            <a:ext cx="5111345" cy="3833509"/>
          </a:xfrm>
          <a:prstGeom prst="rect">
            <a:avLst/>
          </a:prstGeom>
        </p:spPr>
      </p:pic>
      <p:sp>
        <p:nvSpPr>
          <p:cNvPr name="文本框 1" id="13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152509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ADA2-CAA8-0445-9DCC-B8A3321F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  <a:r>
              <a:rPr kumimoji="1" lang="en-US" altLang="zh-CN" dirty="0"/>
              <a:t>-</a:t>
            </a:r>
            <a:r>
              <a:rPr kumimoji="1" lang="zh-CN" altLang="en-US" dirty="0"/>
              <a:t>问题引入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A318DA-4014-554B-BA69-85746C29D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409" y="1019478"/>
            <a:ext cx="4204494" cy="34028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8589B2-3FA1-4644-B3C6-0019A77F87DD}"/>
              </a:ext>
            </a:extLst>
          </p:cNvPr>
          <p:cNvSpPr txBox="1"/>
          <p:nvPr/>
        </p:nvSpPr>
        <p:spPr>
          <a:xfrm>
            <a:off x="499353" y="1115438"/>
            <a:ext cx="201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surroundings</a:t>
            </a:r>
            <a:endParaRPr kumimoji="1" lang="zh-CN" altLang="en-US" dirty="0"/>
          </a:p>
        </p:txBody>
      </p:sp>
      <p:sp>
        <p:nvSpPr>
          <p:cNvPr name="文本框 10" id="11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319544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5ADA2-CAA8-0445-9DCC-B8A3321F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  <a:r>
              <a:rPr kumimoji="1" lang="en-US" altLang="zh-CN" dirty="0"/>
              <a:t>-</a:t>
            </a:r>
            <a:r>
              <a:rPr kumimoji="1" lang="zh-CN" altLang="en-US" dirty="0"/>
              <a:t>问题引入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EC9755-055E-C344-89ED-824C59F09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74" y="1056121"/>
            <a:ext cx="4925499" cy="36204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8D97C7-28C5-C546-884D-D1AB32BA8828}"/>
              </a:ext>
            </a:extLst>
          </p:cNvPr>
          <p:cNvSpPr txBox="1"/>
          <p:nvPr/>
        </p:nvSpPr>
        <p:spPr>
          <a:xfrm>
            <a:off x="609600" y="14461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论文的方案</a:t>
            </a:r>
          </a:p>
        </p:txBody>
      </p:sp>
      <p:sp>
        <p:nvSpPr>
          <p:cNvPr name="文本框 4" id="5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290123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  <a:r>
              <a:rPr kumimoji="1" lang="en-US" altLang="zh-CN" dirty="0"/>
              <a:t>-</a:t>
            </a:r>
            <a:r>
              <a:rPr kumimoji="1" lang="zh-CN" altLang="en-US" dirty="0"/>
              <a:t>术语约定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3378" y="1003223"/>
            <a:ext cx="3907196" cy="31299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First-view Observation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Mask</a:t>
            </a:r>
            <a:endParaRPr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Top-down-view Semantic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Simulation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Height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essential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Cross-view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3EEFD-447F-B14D-9630-08E40805E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74" y="1423255"/>
            <a:ext cx="1830462" cy="1841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1C309A-0DC6-9444-BFE0-195D911BD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515" y="1239234"/>
            <a:ext cx="1883128" cy="20253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BA1EBC4-1CA3-9345-AF10-E78A701BD248}"/>
              </a:ext>
            </a:extLst>
          </p:cNvPr>
          <p:cNvSpPr txBox="1"/>
          <p:nvPr/>
        </p:nvSpPr>
        <p:spPr>
          <a:xfrm>
            <a:off x="4024913" y="3711965"/>
            <a:ext cx="223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TDV</a:t>
            </a:r>
            <a:r>
              <a:rPr kumimoji="1" lang="zh-CN" altLang="en-US" dirty="0"/>
              <a:t> 图像如何获取？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FC72777-DA06-6445-8D9C-639C695E0946}"/>
              </a:ext>
            </a:extLst>
          </p:cNvPr>
          <p:cNvCxnSpPr>
            <a:cxnSpLocks/>
          </p:cNvCxnSpPr>
          <p:nvPr/>
        </p:nvCxnSpPr>
        <p:spPr>
          <a:xfrm>
            <a:off x="5936736" y="2428640"/>
            <a:ext cx="8267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D54A7FF-4D99-AC4F-B3E7-86664021BF38}"/>
              </a:ext>
            </a:extLst>
          </p:cNvPr>
          <p:cNvSpPr txBox="1"/>
          <p:nvPr/>
        </p:nvSpPr>
        <p:spPr>
          <a:xfrm>
            <a:off x="6058218" y="269414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VPN</a:t>
            </a:r>
            <a:endParaRPr kumimoji="1" lang="zh-CN" altLang="en-US" dirty="0"/>
          </a:p>
        </p:txBody>
      </p:sp>
      <p:sp>
        <p:nvSpPr>
          <p:cNvPr name="文本框 10" id="15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272581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  <a:r>
              <a:rPr kumimoji="1" lang="en-US" altLang="zh-CN" dirty="0"/>
              <a:t>-</a:t>
            </a:r>
            <a:r>
              <a:rPr kumimoji="1" lang="zh-CN" altLang="en-US" dirty="0"/>
              <a:t>数据集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6653" y="746440"/>
            <a:ext cx="3907196" cy="31299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﻿House3D cross-view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8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RGB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Depth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Top-down-view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﻿CARLA</a:t>
            </a:r>
            <a:r>
              <a:rPr kumimoji="1" lang="zh-CN" altLang="en-US" dirty="0"/>
              <a:t> </a:t>
            </a:r>
            <a:r>
              <a:rPr kumimoji="1" lang="en" altLang="zh-CN" dirty="0"/>
              <a:t>﻿cross-view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endParaRPr kumimoji="1" lang="en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Multi</a:t>
            </a:r>
            <a:r>
              <a:rPr kumimoji="1" lang="zh-CN" altLang="en-US" dirty="0"/>
              <a:t> </a:t>
            </a:r>
            <a:r>
              <a:rPr kumimoji="1" lang="en" altLang="zh-CN" dirty="0"/>
              <a:t>﻿modalities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Top-down-view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﻿</a:t>
            </a:r>
            <a:r>
              <a:rPr kumimoji="1" lang="en-US" altLang="zh-CN" dirty="0" err="1"/>
              <a:t>NuScenes</a:t>
            </a:r>
            <a:r>
              <a:rPr kumimoji="1" lang="en-US" altLang="zh-CN" dirty="0"/>
              <a:t>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top-down-view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</a:t>
            </a:r>
          </a:p>
          <a:p>
            <a:endParaRPr kumimoji="1" lang="zh-CN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220E734-E4AB-E64C-93ED-F2A24E81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32" y="1062893"/>
            <a:ext cx="2760953" cy="257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8592E0-A438-A148-AE2B-C2F2B234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40" y="3075354"/>
            <a:ext cx="1531815" cy="15542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82C318-64BA-8043-B454-FF2BBD498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034" y="1062893"/>
            <a:ext cx="2476238" cy="20124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81334DB-E6EF-3E4D-95DC-81CC27C9387A}"/>
              </a:ext>
            </a:extLst>
          </p:cNvPr>
          <p:cNvSpPr txBox="1"/>
          <p:nvPr/>
        </p:nvSpPr>
        <p:spPr>
          <a:xfrm>
            <a:off x="7346462" y="3743569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House3d</a:t>
            </a:r>
          </a:p>
        </p:txBody>
      </p:sp>
      <p:sp>
        <p:nvSpPr>
          <p:cNvPr name="文本框 12" id="13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359611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  <a:r>
              <a:rPr kumimoji="1" lang="en-US" altLang="zh-CN" dirty="0"/>
              <a:t>-VPN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输入多视角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输出俯视图语义分割结果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基于仿真数据集测试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0FFF706-C959-C547-ADFF-87D9B825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680" y="2620565"/>
            <a:ext cx="2023353" cy="736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1375FB7-0AE8-764C-A751-8E58B34EB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264" y="1421293"/>
            <a:ext cx="5540507" cy="2300913"/>
          </a:xfrm>
          <a:prstGeom prst="rect">
            <a:avLst/>
          </a:prstGeom>
        </p:spPr>
      </p:pic>
      <p:sp>
        <p:nvSpPr>
          <p:cNvPr name="文本框 1" id="20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215985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286C4E-3C80-E344-9FE4-D2C9F8E4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74" y="1302433"/>
            <a:ext cx="6679659" cy="31096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E7EA51-00D8-0844-B636-16642675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  <a:r>
              <a:rPr kumimoji="1" lang="en-US" altLang="zh-CN" dirty="0"/>
              <a:t>-VPN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2CA67-6F50-2042-A715-458C2818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不改变</a:t>
            </a:r>
            <a:r>
              <a:rPr kumimoji="1" lang="en-US" altLang="zh-CN" dirty="0"/>
              <a:t>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组成：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VRM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VFM</a:t>
            </a:r>
            <a:endParaRPr kumimoji="1"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A83C30C-1027-3C47-91BA-6F9853E1F6E4}"/>
              </a:ext>
            </a:extLst>
          </p:cNvPr>
          <p:cNvGrpSpPr/>
          <p:nvPr/>
        </p:nvGrpSpPr>
        <p:grpSpPr>
          <a:xfrm>
            <a:off x="5395609" y="1024061"/>
            <a:ext cx="2561617" cy="1498060"/>
            <a:chOff x="5395609" y="1024061"/>
            <a:chExt cx="2561617" cy="149806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CFECE21-E3B6-0D4F-99D7-9889BE2025FA}"/>
                </a:ext>
              </a:extLst>
            </p:cNvPr>
            <p:cNvSpPr/>
            <p:nvPr/>
          </p:nvSpPr>
          <p:spPr>
            <a:xfrm>
              <a:off x="5395609" y="1024061"/>
              <a:ext cx="2561617" cy="149806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1528E16-D6A7-C040-8331-EF116FBEC368}"/>
                </a:ext>
              </a:extLst>
            </p:cNvPr>
            <p:cNvSpPr txBox="1"/>
            <p:nvPr/>
          </p:nvSpPr>
          <p:spPr>
            <a:xfrm>
              <a:off x="6232187" y="1053333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VTM</a:t>
              </a:r>
              <a:endParaRPr kumimoji="1" lang="zh-CN" altLang="en-US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4D795F5-3298-064B-A217-0BFB06832FB9}"/>
              </a:ext>
            </a:extLst>
          </p:cNvPr>
          <p:cNvSpPr txBox="1"/>
          <p:nvPr/>
        </p:nvSpPr>
        <p:spPr>
          <a:xfrm>
            <a:off x="7957226" y="194632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 err="1">
                <a:latin typeface="+mj-ea"/>
                <a:ea typeface="+mj-ea"/>
              </a:rPr>
              <a:t>concat</a:t>
            </a:r>
            <a:endParaRPr kumimoji="1" lang="zh-CN" altLang="en-US" sz="1100" dirty="0">
              <a:latin typeface="+mj-ea"/>
              <a:ea typeface="+mj-ea"/>
            </a:endParaRPr>
          </a:p>
        </p:txBody>
      </p:sp>
      <p:sp>
        <p:nvSpPr>
          <p:cNvPr name="文本框 14" id="15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BBAAD9C20180234D78A0072836F0BB0092B9B20410C9FB20AAD98E35B1E42BB57B4BBD38D1613B0A22E92508C84681EBB7F921FA11D04B011BBFC27C752E2BDA24FCDBAD3121E64784F92F276F224A924A60E2B677D9DF2098D6C1977816DC48DD862097FE3</a:t>
            </a:r>
          </a:p>
        </p:txBody>
      </p:sp>
    </p:spTree>
    <p:extLst>
      <p:ext uri="{BB962C8B-B14F-4D97-AF65-F5344CB8AC3E}">
        <p14:creationId xmlns:p14="http://schemas.microsoft.com/office/powerpoint/2010/main" val="381061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22794</TotalTime>
  <Words>510</Words>
  <Application>Microsoft Macintosh PowerPoint</Application>
  <PresentationFormat>全屏显示(16:9)</PresentationFormat>
  <Paragraphs>140</Paragraphs>
  <Slides>19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等线</vt:lpstr>
      <vt:lpstr>等线 Light</vt:lpstr>
      <vt:lpstr>宋体</vt:lpstr>
      <vt:lpstr>微软雅黑</vt:lpstr>
      <vt:lpstr>Arial</vt:lpstr>
      <vt:lpstr>Calibri</vt:lpstr>
      <vt:lpstr>Courier New</vt:lpstr>
      <vt:lpstr>Helvetica Neue for IB</vt:lpstr>
      <vt:lpstr>Times</vt:lpstr>
      <vt:lpstr>Wingdings</vt:lpstr>
      <vt:lpstr>Office Theme</vt:lpstr>
      <vt:lpstr>1_自定义设计方案</vt:lpstr>
      <vt:lpstr>自定义设计方案</vt:lpstr>
      <vt:lpstr>Cross-view Semantic Segmentation for Sensing Surroundings                徐前       2021.06.02</vt:lpstr>
      <vt:lpstr>目录</vt:lpstr>
      <vt:lpstr>背景</vt:lpstr>
      <vt:lpstr>背景-问题引入</vt:lpstr>
      <vt:lpstr>背景-问题引入</vt:lpstr>
      <vt:lpstr>背景-术语约定</vt:lpstr>
      <vt:lpstr>背景-数据集</vt:lpstr>
      <vt:lpstr>解决方案-VPN</vt:lpstr>
      <vt:lpstr>解决方案-VPN</vt:lpstr>
      <vt:lpstr>解决方案-Domain Adaptation </vt:lpstr>
      <vt:lpstr>解决方案-Domain Adaptation </vt:lpstr>
      <vt:lpstr>解决方案-Domain Adaptation </vt:lpstr>
      <vt:lpstr>解决方案-整体概览</vt:lpstr>
      <vt:lpstr>解决方案-VPN</vt:lpstr>
      <vt:lpstr>消融实验</vt:lpstr>
      <vt:lpstr>实验分析</vt:lpstr>
      <vt:lpstr>实验分析</vt:lpstr>
      <vt:lpstr>思考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Yingqian</dc:creator>
  <cp:lastModifiedBy>Microsoft Office User</cp:lastModifiedBy>
  <cp:revision>1659</cp:revision>
  <dcterms:created xsi:type="dcterms:W3CDTF">2016-12-02T04:03:52Z</dcterms:created>
  <dcterms:modified xsi:type="dcterms:W3CDTF">2021-06-02T09:46:51Z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BBAAD9C20180234D78A0072836F0BB0092B9B20410C9FB20AAD98E35B1E42BB57B4BBD38D1613B0A22E92508C84681EBB7F921FA11D04B011BBFC27C752E2BDA24FCDBAD3121E64784F92F276F224A924A60E2B677D9DF2098D6C1977816DC48DD862097FE3</vt:lpwstr>
  </property>
</Properties>
</file>